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50" d="100"/>
          <a:sy n="50" d="100"/>
        </p:scale>
        <p:origin x="20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F9DD305-F382-4ABE-B876-82732035966F}" type="datetimeFigureOut">
              <a:rPr lang="fr-CA" smtClean="0"/>
              <a:t>2023-02-27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101013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9DD305-F382-4ABE-B876-82732035966F}" type="datetimeFigureOut">
              <a:rPr lang="fr-CA" smtClean="0"/>
              <a:t>2023-02-27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401883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9DD305-F382-4ABE-B876-82732035966F}" type="datetimeFigureOut">
              <a:rPr lang="fr-CA" smtClean="0"/>
              <a:t>2023-02-27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229768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9DD305-F382-4ABE-B876-82732035966F}" type="datetimeFigureOut">
              <a:rPr lang="fr-CA" smtClean="0"/>
              <a:t>2023-02-27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238975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9DD305-F382-4ABE-B876-82732035966F}" type="datetimeFigureOut">
              <a:rPr lang="fr-CA" smtClean="0"/>
              <a:t>2023-02-27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1400661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F9DD305-F382-4ABE-B876-82732035966F}" type="datetimeFigureOut">
              <a:rPr lang="fr-CA" smtClean="0"/>
              <a:t>2023-02-27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1262340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F9DD305-F382-4ABE-B876-82732035966F}" type="datetimeFigureOut">
              <a:rPr lang="fr-CA" smtClean="0"/>
              <a:t>2023-02-27</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307504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F9DD305-F382-4ABE-B876-82732035966F}" type="datetimeFigureOut">
              <a:rPr lang="fr-CA" smtClean="0"/>
              <a:t>2023-02-27</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357137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DD305-F382-4ABE-B876-82732035966F}" type="datetimeFigureOut">
              <a:rPr lang="fr-CA" smtClean="0"/>
              <a:t>2023-02-27</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251072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FF9DD305-F382-4ABE-B876-82732035966F}" type="datetimeFigureOut">
              <a:rPr lang="fr-CA" smtClean="0"/>
              <a:t>2023-02-27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181710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FF9DD305-F382-4ABE-B876-82732035966F}" type="datetimeFigureOut">
              <a:rPr lang="fr-CA" smtClean="0"/>
              <a:t>2023-02-27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2F7A235-DFDD-4FE1-A73D-2AAD364492E6}" type="slidenum">
              <a:rPr lang="fr-CA" smtClean="0"/>
              <a:t>‹N°›</a:t>
            </a:fld>
            <a:endParaRPr lang="fr-CA"/>
          </a:p>
        </p:txBody>
      </p:sp>
    </p:spTree>
    <p:extLst>
      <p:ext uri="{BB962C8B-B14F-4D97-AF65-F5344CB8AC3E}">
        <p14:creationId xmlns:p14="http://schemas.microsoft.com/office/powerpoint/2010/main" val="1741880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F9DD305-F382-4ABE-B876-82732035966F}" type="datetimeFigureOut">
              <a:rPr lang="fr-CA" smtClean="0"/>
              <a:t>2023-02-27</a:t>
            </a:fld>
            <a:endParaRPr lang="fr-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2F7A235-DFDD-4FE1-A73D-2AAD364492E6}" type="slidenum">
              <a:rPr lang="fr-CA" smtClean="0"/>
              <a:t>‹N°›</a:t>
            </a:fld>
            <a:endParaRPr lang="fr-CA"/>
          </a:p>
        </p:txBody>
      </p:sp>
    </p:spTree>
    <p:extLst>
      <p:ext uri="{BB962C8B-B14F-4D97-AF65-F5344CB8AC3E}">
        <p14:creationId xmlns:p14="http://schemas.microsoft.com/office/powerpoint/2010/main" val="36958031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an01.safelinks.protection.outlook.com/?url=https%3A%2F%2Fumontreal.zoom.us%2Fj%2F82611862150%3Fpwd%3DQUJqV2pzQzVhQ1NiNzdQRzVxOWJTQT09&amp;data=05%7C01%7Cvalerie.pouliot%40umontreal.ca%7C0f256fac3e3c4b1604d308db1508ef1a%7Cd27eefec2a474be7981e0f8977fa31d8%7C1%7C0%7C638126900326366019%7CUnknown%7CTWFpbGZsb3d8eyJWIjoiMC4wLjAwMDAiLCJQIjoiV2luMzIiLCJBTiI6Ik1haWwiLCJXVCI6Mn0%3D%7C3000%7C%7C%7C&amp;sdata=IabpsUB0Ii%2Far9i2nzQ3TZjFh6L2WXygkScPDkcr85M%3D&amp;reserved=0"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8DE"/>
        </a:solid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17723C3D-0166-4EA9-839E-12A0041382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333" y="569729"/>
            <a:ext cx="2619375" cy="1743075"/>
          </a:xfrm>
          <a:prstGeom prst="rect">
            <a:avLst/>
          </a:prstGeom>
        </p:spPr>
      </p:pic>
      <p:sp>
        <p:nvSpPr>
          <p:cNvPr id="4" name="Rectangle 3">
            <a:extLst>
              <a:ext uri="{FF2B5EF4-FFF2-40B4-BE49-F238E27FC236}">
                <a16:creationId xmlns:a16="http://schemas.microsoft.com/office/drawing/2014/main" id="{D19BDF4C-CD58-49C1-A966-BE393E478CDE}"/>
              </a:ext>
            </a:extLst>
          </p:cNvPr>
          <p:cNvSpPr/>
          <p:nvPr/>
        </p:nvSpPr>
        <p:spPr>
          <a:xfrm>
            <a:off x="361428" y="271957"/>
            <a:ext cx="5935579" cy="8607485"/>
          </a:xfrm>
          <a:prstGeom prst="rect">
            <a:avLst/>
          </a:prstGeom>
        </p:spPr>
        <p:txBody>
          <a:bodyPr wrap="square">
            <a:spAutoFit/>
          </a:bodyPr>
          <a:lstStyle/>
          <a:p>
            <a:pPr>
              <a:spcAft>
                <a:spcPts val="800"/>
              </a:spcAft>
            </a:pPr>
            <a:r>
              <a:rPr lang="fr-CA" sz="2400" dirty="0">
                <a:solidFill>
                  <a:srgbClr val="000000"/>
                </a:solidFill>
                <a:latin typeface="Calibri" panose="020F0502020204030204" pitchFamily="34" charset="0"/>
                <a:ea typeface="Calibri" panose="020F0502020204030204" pitchFamily="34" charset="0"/>
              </a:rPr>
              <a:t>Présentation virtuel du </a:t>
            </a:r>
          </a:p>
          <a:p>
            <a:pPr>
              <a:spcAft>
                <a:spcPts val="800"/>
              </a:spcAft>
            </a:pPr>
            <a:r>
              <a:rPr lang="fr-CA" sz="2400" b="1" dirty="0">
                <a:solidFill>
                  <a:srgbClr val="000000"/>
                </a:solidFill>
                <a:latin typeface="Calibri" panose="020F0502020204030204" pitchFamily="34" charset="0"/>
                <a:ea typeface="Calibri" panose="020F0502020204030204" pitchFamily="34" charset="0"/>
              </a:rPr>
              <a:t>Programme d’assistants </a:t>
            </a:r>
          </a:p>
          <a:p>
            <a:pPr>
              <a:spcAft>
                <a:spcPts val="800"/>
              </a:spcAft>
            </a:pPr>
            <a:r>
              <a:rPr lang="fr-CA" sz="2400" b="1" dirty="0">
                <a:solidFill>
                  <a:srgbClr val="000000"/>
                </a:solidFill>
                <a:latin typeface="Calibri" panose="020F0502020204030204" pitchFamily="34" charset="0"/>
                <a:ea typeface="Calibri" panose="020F0502020204030204" pitchFamily="34" charset="0"/>
              </a:rPr>
              <a:t>canadiens de langues </a:t>
            </a:r>
          </a:p>
          <a:p>
            <a:pPr>
              <a:spcAft>
                <a:spcPts val="800"/>
              </a:spcAft>
            </a:pPr>
            <a:r>
              <a:rPr lang="fr-CA" sz="2400" b="1" dirty="0">
                <a:solidFill>
                  <a:srgbClr val="000000"/>
                </a:solidFill>
                <a:latin typeface="Calibri" panose="020F0502020204030204" pitchFamily="34" charset="0"/>
                <a:ea typeface="Calibri" panose="020F0502020204030204" pitchFamily="34" charset="0"/>
              </a:rPr>
              <a:t>et de cultures en Espagne </a:t>
            </a:r>
          </a:p>
          <a:p>
            <a:pPr>
              <a:spcAft>
                <a:spcPts val="800"/>
              </a:spcAft>
            </a:pPr>
            <a:r>
              <a:rPr lang="fr-CA" sz="2400" b="1" dirty="0">
                <a:solidFill>
                  <a:srgbClr val="000000"/>
                </a:solidFill>
                <a:latin typeface="Calibri" panose="020F0502020204030204" pitchFamily="34" charset="0"/>
                <a:ea typeface="Calibri" panose="020F0502020204030204" pitchFamily="34" charset="0"/>
              </a:rPr>
              <a:t>(NALCAP)</a:t>
            </a:r>
          </a:p>
          <a:p>
            <a:pPr>
              <a:spcAft>
                <a:spcPts val="800"/>
              </a:spcAft>
            </a:pPr>
            <a:endParaRPr lang="fr-CA" sz="1000" dirty="0">
              <a:solidFill>
                <a:srgbClr val="000000"/>
              </a:solidFill>
              <a:latin typeface="Calibri" panose="020F0502020204030204" pitchFamily="34" charset="0"/>
              <a:ea typeface="Calibri" panose="020F0502020204030204" pitchFamily="34" charset="0"/>
            </a:endParaRPr>
          </a:p>
          <a:p>
            <a:pPr>
              <a:spcAft>
                <a:spcPts val="800"/>
              </a:spcAft>
            </a:pPr>
            <a:r>
              <a:rPr lang="fr-CA" sz="1400" dirty="0">
                <a:solidFill>
                  <a:srgbClr val="000000"/>
                </a:solidFill>
                <a:latin typeface="Calibri" panose="020F0502020204030204" pitchFamily="34" charset="0"/>
                <a:ea typeface="Calibri" panose="020F0502020204030204" pitchFamily="34" charset="0"/>
              </a:rPr>
              <a:t>Le Bureau de l'éducation de l'ambassade d'Espagne désire faire la promotion, lors d’une rencontre informative virtuelle, du </a:t>
            </a:r>
            <a:r>
              <a:rPr lang="fr-CA" sz="1400" b="1" dirty="0">
                <a:solidFill>
                  <a:srgbClr val="000000"/>
                </a:solidFill>
                <a:latin typeface="Calibri" panose="020F0502020204030204" pitchFamily="34" charset="0"/>
                <a:ea typeface="Calibri" panose="020F0502020204030204" pitchFamily="34" charset="0"/>
              </a:rPr>
              <a:t>Programme d’assistants canadiens de langues et de cultures en Espagne (NALCAP).</a:t>
            </a:r>
            <a:r>
              <a:rPr lang="fr-CA" sz="1400" dirty="0">
                <a:solidFill>
                  <a:srgbClr val="000000"/>
                </a:solidFill>
                <a:latin typeface="Calibri" panose="020F0502020204030204" pitchFamily="34" charset="0"/>
                <a:ea typeface="Calibri" panose="020F0502020204030204" pitchFamily="34" charset="0"/>
              </a:rPr>
              <a:t> Dans le cadre de ce programme, des étudiants universitaires canadiens dont la langue maternelle est l'anglais ou le français, travaillent en collaboration avec des écoles primaires et secondaires directement en Espagne, afin de soutenir les programmes linguistiques en tant qu'assistants à l’enseignement, et ce sous la supervision et l'encadrement d'enseignants en Espagne. </a:t>
            </a:r>
            <a:endParaRPr lang="fr-CA" sz="1400" dirty="0">
              <a:latin typeface="Calibri" panose="020F0502020204030204" pitchFamily="34" charset="0"/>
              <a:ea typeface="Calibri" panose="020F0502020204030204" pitchFamily="34" charset="0"/>
            </a:endParaRPr>
          </a:p>
          <a:p>
            <a:pPr>
              <a:spcAft>
                <a:spcPts val="800"/>
              </a:spcAft>
            </a:pPr>
            <a:r>
              <a:rPr lang="fr-CA" sz="1400" b="1" dirty="0">
                <a:solidFill>
                  <a:srgbClr val="000000"/>
                </a:solidFill>
                <a:latin typeface="Calibri" panose="020F0502020204030204" pitchFamily="34" charset="0"/>
                <a:ea typeface="Calibri" panose="020F0502020204030204" pitchFamily="34" charset="0"/>
              </a:rPr>
              <a:t>Le 8 mars, de 11h 30 à 12h 15, </a:t>
            </a:r>
            <a:r>
              <a:rPr lang="fr-CA" sz="1400" dirty="0">
                <a:solidFill>
                  <a:srgbClr val="000000"/>
                </a:solidFill>
                <a:latin typeface="Calibri" panose="020F0502020204030204" pitchFamily="34" charset="0"/>
                <a:ea typeface="Calibri" panose="020F0502020204030204" pitchFamily="34" charset="0"/>
              </a:rPr>
              <a:t>Madame Olga Salcedo Moliner, conseillère en éducation pour l’ambassade d’Espagne en Ottawa, présentera </a:t>
            </a:r>
            <a:r>
              <a:rPr lang="fr-CA" sz="1400" b="1" dirty="0">
                <a:solidFill>
                  <a:srgbClr val="000000"/>
                </a:solidFill>
                <a:latin typeface="Calibri" panose="020F0502020204030204" pitchFamily="34" charset="0"/>
                <a:ea typeface="Calibri" panose="020F0502020204030204" pitchFamily="34" charset="0"/>
              </a:rPr>
              <a:t>en ligne </a:t>
            </a:r>
            <a:r>
              <a:rPr lang="fr-CA" sz="1400" dirty="0">
                <a:solidFill>
                  <a:srgbClr val="000000"/>
                </a:solidFill>
                <a:latin typeface="Calibri" panose="020F0502020204030204" pitchFamily="34" charset="0"/>
                <a:ea typeface="Calibri" panose="020F0502020204030204" pitchFamily="34" charset="0"/>
              </a:rPr>
              <a:t>ce programme aux étudiant.e.s de l’UdeM intéressés à jouer le rôle d'ambassadeur.drice culturel, encourageant ainsi les élèves espagnols de tous âges à élargir leurs connaissances du français et de l'anglais. Venez en apprendre plus sur la possibilité d'étudier la langue et la culture espagnoles, en vous immergeant dans les communautés locales et en grandissant sur le plan personnel, tout en partageant les langues et les cultures du Canada avec les élèves espagnols. Le Centre de langues vous encourage à vivre cette expérience et à découvrir l’Espagne.  </a:t>
            </a:r>
          </a:p>
          <a:p>
            <a:pPr>
              <a:spcAft>
                <a:spcPts val="800"/>
              </a:spcAft>
            </a:pPr>
            <a:endParaRPr lang="fr-CA" sz="1400" dirty="0">
              <a:latin typeface="Calibri" panose="020F0502020204030204" pitchFamily="34" charset="0"/>
              <a:ea typeface="Calibri" panose="020F0502020204030204" pitchFamily="34" charset="0"/>
            </a:endParaRPr>
          </a:p>
          <a:p>
            <a:pPr>
              <a:spcAft>
                <a:spcPts val="800"/>
              </a:spcAft>
            </a:pPr>
            <a:endParaRPr lang="fr-CA" sz="1400" dirty="0">
              <a:latin typeface="Calibri" panose="020F0502020204030204" pitchFamily="34" charset="0"/>
              <a:ea typeface="Calibri" panose="020F0502020204030204" pitchFamily="34" charset="0"/>
            </a:endParaRPr>
          </a:p>
          <a:p>
            <a:pPr>
              <a:spcAft>
                <a:spcPts val="800"/>
              </a:spcAft>
            </a:pPr>
            <a:endParaRPr lang="fr-CA" sz="1400" dirty="0">
              <a:latin typeface="Calibri" panose="020F0502020204030204" pitchFamily="34" charset="0"/>
              <a:ea typeface="Calibri" panose="020F0502020204030204" pitchFamily="34" charset="0"/>
            </a:endParaRPr>
          </a:p>
          <a:p>
            <a:pPr>
              <a:spcAft>
                <a:spcPts val="0"/>
              </a:spcAft>
            </a:pPr>
            <a:r>
              <a:rPr lang="fr-CA" sz="1400" dirty="0">
                <a:solidFill>
                  <a:srgbClr val="000000"/>
                </a:solidFill>
                <a:latin typeface="Calibri" panose="020F0502020204030204" pitchFamily="34" charset="0"/>
                <a:ea typeface="Calibri" panose="020F0502020204030204" pitchFamily="34" charset="0"/>
              </a:rPr>
              <a:t>Voici le lien pour assister à cette présentation</a:t>
            </a:r>
          </a:p>
          <a:p>
            <a:pPr>
              <a:spcAft>
                <a:spcPts val="0"/>
              </a:spcAft>
            </a:pPr>
            <a:r>
              <a:rPr lang="fr-CA" sz="1400" dirty="0">
                <a:solidFill>
                  <a:srgbClr val="000000"/>
                </a:solidFill>
                <a:latin typeface="Calibri" panose="020F0502020204030204" pitchFamily="34" charset="0"/>
                <a:ea typeface="Calibri" panose="020F0502020204030204" pitchFamily="34" charset="0"/>
              </a:rPr>
              <a:t> et poser vos questions sur le sujet : </a:t>
            </a:r>
            <a:r>
              <a:rPr lang="fr-CA" sz="1400" u="sng" dirty="0">
                <a:solidFill>
                  <a:srgbClr val="000000"/>
                </a:solidFill>
                <a:latin typeface="Calibri" panose="020F0502020204030204" pitchFamily="34" charset="0"/>
                <a:ea typeface="Calibri" panose="020F0502020204030204" pitchFamily="34" charset="0"/>
                <a:hlinkClick r:id="rId3"/>
              </a:rPr>
              <a:t>https://umontreal.zoom.us/j/82611862150?pwd=QUJqV2pzQzVhQ1NiNzdQRzVxOWJTQT09</a:t>
            </a:r>
            <a:endParaRPr lang="fr-CA" sz="1400" dirty="0">
              <a:latin typeface="Calibri" panose="020F0502020204030204" pitchFamily="34" charset="0"/>
              <a:ea typeface="Calibri" panose="020F0502020204030204" pitchFamily="34" charset="0"/>
            </a:endParaRPr>
          </a:p>
        </p:txBody>
      </p:sp>
      <p:pic>
        <p:nvPicPr>
          <p:cNvPr id="5" name="Image 4">
            <a:extLst>
              <a:ext uri="{FF2B5EF4-FFF2-40B4-BE49-F238E27FC236}">
                <a16:creationId xmlns:a16="http://schemas.microsoft.com/office/drawing/2014/main" id="{3FB04547-74C5-4F50-846B-758B021114E8}"/>
              </a:ext>
            </a:extLst>
          </p:cNvPr>
          <p:cNvPicPr>
            <a:picLocks noChangeAspect="1"/>
          </p:cNvPicPr>
          <p:nvPr/>
        </p:nvPicPr>
        <p:blipFill>
          <a:blip r:embed="rId4"/>
          <a:stretch>
            <a:fillRect/>
          </a:stretch>
        </p:blipFill>
        <p:spPr>
          <a:xfrm>
            <a:off x="4233582" y="6807133"/>
            <a:ext cx="1918214" cy="1501359"/>
          </a:xfrm>
          <a:prstGeom prst="rect">
            <a:avLst/>
          </a:prstGeom>
        </p:spPr>
      </p:pic>
      <p:sp>
        <p:nvSpPr>
          <p:cNvPr id="7" name="Rectangle 6">
            <a:extLst>
              <a:ext uri="{FF2B5EF4-FFF2-40B4-BE49-F238E27FC236}">
                <a16:creationId xmlns:a16="http://schemas.microsoft.com/office/drawing/2014/main" id="{E1F9EE6C-64EC-4367-8609-25C176F238E4}"/>
              </a:ext>
            </a:extLst>
          </p:cNvPr>
          <p:cNvSpPr/>
          <p:nvPr/>
        </p:nvSpPr>
        <p:spPr>
          <a:xfrm>
            <a:off x="4000525" y="167891"/>
            <a:ext cx="2578183" cy="495663"/>
          </a:xfrm>
          <a:prstGeom prst="rect">
            <a:avLst/>
          </a:prstGeom>
          <a:noFill/>
        </p:spPr>
        <p:txBody>
          <a:bodyPr wrap="none" lIns="91440" tIns="45720" rIns="91440" bIns="45720">
            <a:prstTxWarp prst="textDoubleWave1">
              <a:avLst/>
            </a:prstTxWarp>
            <a:spAutoFit/>
          </a:bodyPr>
          <a:lstStyle/>
          <a:p>
            <a:pPr algn="ctr"/>
            <a:r>
              <a:rPr lang="fr-FR" sz="5400" b="0" cap="none" spc="0" dirty="0">
                <a:ln w="15875">
                  <a:solidFill>
                    <a:schemeClr val="bg1"/>
                  </a:solidFill>
                </a:ln>
                <a:gradFill flip="none" rotWithShape="1">
                  <a:gsLst>
                    <a:gs pos="15584">
                      <a:srgbClr val="C00000"/>
                    </a:gs>
                    <a:gs pos="82000">
                      <a:srgbClr val="FF0000"/>
                    </a:gs>
                    <a:gs pos="63000">
                      <a:srgbClr val="FFC000"/>
                    </a:gs>
                    <a:gs pos="41000">
                      <a:schemeClr val="tx1"/>
                    </a:gs>
                    <a:gs pos="100000">
                      <a:srgbClr val="C00000"/>
                    </a:gs>
                  </a:gsLst>
                  <a:lin ang="5400000" scaled="1"/>
                  <a:tileRect/>
                </a:gradFill>
                <a:effectLst>
                  <a:outerShdw blurRad="60007" dist="310007" dir="7680000" sy="30000" kx="1300200" algn="ctr" rotWithShape="0">
                    <a:prstClr val="black">
                      <a:alpha val="95000"/>
                    </a:prstClr>
                  </a:outerShdw>
                </a:effectLst>
                <a:latin typeface="Berlin Sans FB Demi" panose="020E0802020502020306" pitchFamily="34" charset="0"/>
              </a:rPr>
              <a:t>ESPAGNE</a:t>
            </a:r>
          </a:p>
        </p:txBody>
      </p:sp>
    </p:spTree>
    <p:extLst>
      <p:ext uri="{BB962C8B-B14F-4D97-AF65-F5344CB8AC3E}">
        <p14:creationId xmlns:p14="http://schemas.microsoft.com/office/powerpoint/2010/main" val="215214842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667</TotalTime>
  <Words>264</Words>
  <Application>Microsoft Office PowerPoint</Application>
  <PresentationFormat>Affichage à l'écran (4:3)</PresentationFormat>
  <Paragraphs>14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Berlin Sans FB Demi</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Valérie Pouliot</dc:creator>
  <cp:lastModifiedBy>Valérie Pouliot</cp:lastModifiedBy>
  <cp:revision>13</cp:revision>
  <dcterms:created xsi:type="dcterms:W3CDTF">2023-02-23T17:12:47Z</dcterms:created>
  <dcterms:modified xsi:type="dcterms:W3CDTF">2023-02-27T14:52:20Z</dcterms:modified>
</cp:coreProperties>
</file>